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39">
          <p15:clr>
            <a:srgbClr val="9AA0A6"/>
          </p15:clr>
        </p15:guide>
        <p15:guide id="2" pos="5207">
          <p15:clr>
            <a:srgbClr val="9AA0A6"/>
          </p15:clr>
        </p15:guide>
        <p15:guide id="3" orient="horz" pos="16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"/>
        <p:guide pos="5207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4bd0b6a7f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4bd0b6a7f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4bd0b6a7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171" name="Google Shape;171;g124bd0b6a7f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4bd0b6a7f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4bd0b6a7f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4bd0b6a7f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4bd0b6a7f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1f2966d7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121f2966d7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98" name="Google Shape;9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4bd0b6a7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112" name="Google Shape;112;g124bd0b6a7f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4bd0b6a7f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4bd0b6a7f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4bd0b6a7f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4bd0b6a7f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4bd0b6a7f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4bd0b6a7f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4bd0b6a7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4bd0b6a7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4bd0b6a7f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4bd0b6a7f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4bd0b6a7f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4bd0b6a7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 Left headline with text and subheading">
  <p:cSld name="1_19 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5" y="228500"/>
            <a:ext cx="337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29869" y="1412913"/>
            <a:ext cx="3378900" cy="2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Text with small vertical photo to the right">
  <p:cSld name="CUSTOM_5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5057900" y="-12950"/>
            <a:ext cx="4086000" cy="51864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a photo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435500" y="1323225"/>
            <a:ext cx="46224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type="title"/>
          </p:nvPr>
        </p:nvSpPr>
        <p:spPr>
          <a:xfrm>
            <a:off x="311704" y="228500"/>
            <a:ext cx="466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Text with Photo Web Standard">
  <p:cSld name="CUSTOM_9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/>
        </p:nvSpPr>
        <p:spPr>
          <a:xfrm>
            <a:off x="-75575" y="-13875"/>
            <a:ext cx="9219600" cy="24294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/>
          <p:nvPr>
            <p:ph idx="2" type="pic"/>
          </p:nvPr>
        </p:nvSpPr>
        <p:spPr>
          <a:xfrm>
            <a:off x="-76200" y="0"/>
            <a:ext cx="9220200" cy="24162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2"/>
          <p:cNvSpPr/>
          <p:nvPr/>
        </p:nvSpPr>
        <p:spPr>
          <a:xfrm>
            <a:off x="1568725" y="1732650"/>
            <a:ext cx="6415500" cy="341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/>
        </p:nvSpPr>
        <p:spPr>
          <a:xfrm>
            <a:off x="1681950" y="2380875"/>
            <a:ext cx="6184200" cy="276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2"/>
          <p:cNvSpPr txBox="1"/>
          <p:nvPr>
            <p:ph type="title"/>
          </p:nvPr>
        </p:nvSpPr>
        <p:spPr>
          <a:xfrm>
            <a:off x="1568725" y="1856915"/>
            <a:ext cx="599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highlight>
                  <a:schemeClr val="accent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Headline with text  1 black background">
  <p:cSld name="1_19 Headline with text 1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27125" y="1204825"/>
            <a:ext cx="7704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2 Column Format Black Right 1">
  <p:cSld name="Section title and description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24275" y="445025"/>
            <a:ext cx="3837000" cy="3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324700" y="2112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Maroon chapter break or bold statement">
  <p:cSld name="Gold chapter break or bold statement gold_1">
    <p:bg>
      <p:bgPr>
        <a:solidFill>
          <a:schemeClr val="accent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28600"/>
            <a:ext cx="6246300" cy="46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97850" y="4157166"/>
            <a:ext cx="1406350" cy="8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Cover Intro White logo left bottom">
  <p:cSld name="Cover Intro Option 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28581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328581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5510" y="3799424"/>
            <a:ext cx="3464700" cy="96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Title slide with photo placeholder">
  <p:cSld name="1_20 Title slide with photo placeholder"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/>
        </p:nvSpPr>
        <p:spPr>
          <a:xfrm>
            <a:off x="0" y="3635375"/>
            <a:ext cx="9144000" cy="15081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7"/>
          <p:cNvSpPr txBox="1"/>
          <p:nvPr>
            <p:ph type="ctrTitle"/>
          </p:nvPr>
        </p:nvSpPr>
        <p:spPr>
          <a:xfrm>
            <a:off x="736625" y="1362325"/>
            <a:ext cx="8047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descr="ASU_Horiz_RGB_Digital_MaroonGold.png" id="68" name="Google Shape;6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218" y="3817272"/>
            <a:ext cx="3844969" cy="10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221050" y="3952873"/>
            <a:ext cx="44589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1" i="0" sz="1400" u="none" cap="none" strike="noStrike">
                <a:solidFill>
                  <a:srgbClr val="000000"/>
                </a:solidFill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Gold chapter break or bold statement gold with subheading">
  <p:cSld name="Gold chapter break or bold statement gold_2">
    <p:bg>
      <p:bgPr>
        <a:solidFill>
          <a:schemeClr val="accen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34677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" type="subTitle"/>
          </p:nvPr>
        </p:nvSpPr>
        <p:spPr>
          <a:xfrm>
            <a:off x="334677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Chapter Break White with small gold bar">
  <p:cSld name="CUSTOM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" type="subTitle"/>
          </p:nvPr>
        </p:nvSpPr>
        <p:spPr>
          <a:xfrm>
            <a:off x="33983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type="title"/>
          </p:nvPr>
        </p:nvSpPr>
        <p:spPr>
          <a:xfrm>
            <a:off x="339835" y="1130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Maroon chapter break or bold statement with subheading">
  <p:cSld name="Gold chapter break or bold statement gold_2_1">
    <p:bg>
      <p:bgPr>
        <a:solidFill>
          <a:schemeClr val="accen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334208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" type="subTitle"/>
          </p:nvPr>
        </p:nvSpPr>
        <p:spPr>
          <a:xfrm>
            <a:off x="334208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Title plus white horizontal block  and gold heading">
  <p:cSld name="CUSTOM_2_1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9600" y="-40250"/>
            <a:ext cx="9261000" cy="180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descr="ASU_Horiz_RGB_Digital_MaroonGold.png"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57818" t="0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Call out plus image 1">
  <p:cSld name="Call out plus image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296832" y="228975"/>
            <a:ext cx="18603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2 Column Format Black Right">
  <p:cSld name="Section title and description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/>
          <p:nvPr/>
        </p:nvSpPr>
        <p:spPr>
          <a:xfrm>
            <a:off x="4630550" y="0"/>
            <a:ext cx="4513500" cy="517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5035150" y="508475"/>
            <a:ext cx="38370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type="title"/>
          </p:nvPr>
        </p:nvSpPr>
        <p:spPr>
          <a:xfrm>
            <a:off x="328581" y="229414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Gold section Intro">
  <p:cSld name="Gold chapter break or bold statement gold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228600"/>
            <a:ext cx="6246300" cy="46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descr="ASU_Horiz_RGB_Digital_MaroonGold.png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57818" t="0"/>
          <a:stretch/>
        </p:blipFill>
        <p:spPr>
          <a:xfrm>
            <a:off x="7575146" y="4168101"/>
            <a:ext cx="1244950" cy="8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1">
    <p:bg>
      <p:bgPr>
        <a:solidFill>
          <a:srgbClr val="E8E8E8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17600" y="3819750"/>
            <a:ext cx="9161700" cy="132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"/>
          <p:cNvSpPr txBox="1"/>
          <p:nvPr>
            <p:ph type="ctrTitle"/>
          </p:nvPr>
        </p:nvSpPr>
        <p:spPr>
          <a:xfrm>
            <a:off x="736625" y="1362325"/>
            <a:ext cx="8047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descr="ASU_Horiz_RGB_Digital_MaroonGold.png" id="22" name="Google Shape;2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218" y="3817272"/>
            <a:ext cx="3844969" cy="10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0" y="3952875"/>
            <a:ext cx="41079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1" i="0" sz="1400" u="none" cap="none" strike="noStrike">
                <a:solidFill>
                  <a:srgbClr val="000000"/>
                </a:solidFill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1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Title plus gold horizontal block">
  <p:cSld name="CUSTOM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28581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29868" y="2062715"/>
            <a:ext cx="7820400" cy="23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Two Column Format Gold Right">
  <p:cSld name="Section title and description">
    <p:bg>
      <p:bgPr>
        <a:solidFill>
          <a:schemeClr val="accen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-13975" y="875"/>
            <a:ext cx="4586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058225" y="216425"/>
            <a:ext cx="3718200" cy="46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21642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Headline with 3 column">
  <p:cSld name="1_Title 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6187300" y="1163025"/>
            <a:ext cx="2618400" cy="3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3246300" y="1188128"/>
            <a:ext cx="2618400" cy="3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3" type="body"/>
          </p:nvPr>
        </p:nvSpPr>
        <p:spPr>
          <a:xfrm>
            <a:off x="325850" y="1211492"/>
            <a:ext cx="2618400" cy="3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25850" y="228600"/>
            <a:ext cx="850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0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ctrTitle"/>
          </p:nvPr>
        </p:nvSpPr>
        <p:spPr>
          <a:xfrm>
            <a:off x="311700" y="2571753"/>
            <a:ext cx="85206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311700" y="4092291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SU_Horiz_RGB_Digital_MaroonGold.png" id="40" name="Google Shape;4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875" y="61124"/>
            <a:ext cx="3844950" cy="10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Title slide 2">
  <p:cSld name="CUSTOM_8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650" y="884250"/>
            <a:ext cx="8520600" cy="4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7465849" y="4859383"/>
            <a:ext cx="1428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" sz="4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Copyright © 2021 Arizona Board of Regents</a:t>
            </a:r>
            <a:endParaRPr b="0" i="0" sz="4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96">
          <p15:clr>
            <a:srgbClr val="EA4335"/>
          </p15:clr>
        </p15:guide>
        <p15:guide id="4" pos="5564">
          <p15:clr>
            <a:srgbClr val="EA4335"/>
          </p15:clr>
        </p15:guide>
        <p15:guide id="5" orient="horz" pos="144">
          <p15:clr>
            <a:srgbClr val="EA4335"/>
          </p15:clr>
        </p15:guide>
        <p15:guide id="6" orient="horz" pos="89">
          <p15:clr>
            <a:srgbClr val="EA4335"/>
          </p15:clr>
        </p15:guide>
        <p15:guide id="7" pos="153">
          <p15:clr>
            <a:srgbClr val="EA4335"/>
          </p15:clr>
        </p15:guide>
        <p15:guide id="8" orient="horz" pos="3096">
          <p15:clr>
            <a:srgbClr val="EA4335"/>
          </p15:clr>
        </p15:guide>
        <p15:guide id="9" orient="horz" pos="19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6"/>
            <a:ext cx="9144001" cy="51390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3"/>
          <p:cNvSpPr/>
          <p:nvPr/>
        </p:nvSpPr>
        <p:spPr>
          <a:xfrm>
            <a:off x="18537" y="0"/>
            <a:ext cx="9467700" cy="5438700"/>
          </a:xfrm>
          <a:prstGeom prst="rect">
            <a:avLst/>
          </a:prstGeom>
          <a:solidFill>
            <a:srgbClr val="191919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 txBox="1"/>
          <p:nvPr>
            <p:ph type="title"/>
          </p:nvPr>
        </p:nvSpPr>
        <p:spPr>
          <a:xfrm>
            <a:off x="311705" y="228500"/>
            <a:ext cx="337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77500" y="1051575"/>
            <a:ext cx="8506200" cy="2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90500" rtl="0" algn="ctr">
              <a:lnSpc>
                <a:spcPct val="9128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Crowd-Robot Interaction:</a:t>
            </a:r>
            <a:r>
              <a:rPr b="1" lang="en" sz="2300">
                <a:solidFill>
                  <a:schemeClr val="accent1"/>
                </a:solidFill>
              </a:rPr>
              <a:t> </a:t>
            </a:r>
            <a:endParaRPr b="1" sz="2300">
              <a:solidFill>
                <a:schemeClr val="accent1"/>
              </a:solidFill>
            </a:endParaRPr>
          </a:p>
          <a:p>
            <a:pPr indent="0" lvl="0" marL="190500" rtl="0" algn="ctr">
              <a:lnSpc>
                <a:spcPct val="91283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Crowd-aware Robot Navigation with Attention-based Deep Reinforcement Learning</a:t>
            </a:r>
            <a:endParaRPr b="1" sz="1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700">
                <a:solidFill>
                  <a:schemeClr val="accent1"/>
                </a:solidFill>
              </a:rPr>
              <a:t>MAE 547 Project1</a:t>
            </a:r>
            <a:endParaRPr b="1" sz="1700">
              <a:solidFill>
                <a:schemeClr val="accent1"/>
              </a:solidFill>
            </a:endParaRPr>
          </a:p>
        </p:txBody>
      </p:sp>
      <p:sp>
        <p:nvSpPr>
          <p:cNvPr id="93" name="Google Shape;93;p23"/>
          <p:cNvSpPr txBox="1"/>
          <p:nvPr/>
        </p:nvSpPr>
        <p:spPr>
          <a:xfrm>
            <a:off x="9506125" y="125375"/>
            <a:ext cx="1590600" cy="3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 txBox="1"/>
          <p:nvPr/>
        </p:nvSpPr>
        <p:spPr>
          <a:xfrm>
            <a:off x="6363629" y="3048000"/>
            <a:ext cx="2639100" cy="1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</a:rPr>
              <a:t>By,</a:t>
            </a:r>
            <a:endParaRPr b="1"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Cherupally Surya Kiran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ASU ID 1223453127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</a:rPr>
              <a:t>Guided By,</a:t>
            </a:r>
            <a:endParaRPr b="1" sz="11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300">
                <a:solidFill>
                  <a:schemeClr val="accent1"/>
                </a:solidFill>
              </a:rPr>
              <a:t>Prof. Hyunglae Lee</a:t>
            </a:r>
            <a:endParaRPr b="1" sz="13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95" name="Google Shape;95;p23"/>
          <p:cNvSpPr txBox="1"/>
          <p:nvPr/>
        </p:nvSpPr>
        <p:spPr>
          <a:xfrm>
            <a:off x="4085200" y="2646725"/>
            <a:ext cx="47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2"/>
          <p:cNvPicPr preferRelativeResize="0"/>
          <p:nvPr/>
        </p:nvPicPr>
        <p:blipFill rotWithShape="1">
          <a:blip r:embed="rId3">
            <a:alphaModFix/>
          </a:blip>
          <a:srcRect b="12900" l="0" r="0" t="17028"/>
          <a:stretch/>
        </p:blipFill>
        <p:spPr>
          <a:xfrm>
            <a:off x="0" y="910150"/>
            <a:ext cx="9144000" cy="33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 txBox="1"/>
          <p:nvPr/>
        </p:nvSpPr>
        <p:spPr>
          <a:xfrm>
            <a:off x="494525" y="509950"/>
            <a:ext cx="15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Complete Flow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/>
        </p:nvSpPr>
        <p:spPr>
          <a:xfrm>
            <a:off x="4093475" y="428300"/>
            <a:ext cx="50505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The baseline methods predict high values for high speeds towards the goal, which is dangerous.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In contrast, SARL slows down and waits safely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LM-SARL prefers to turn to 200◦ , preparing to pass behind them.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 b="1" sz="1300"/>
          </a:p>
        </p:txBody>
      </p:sp>
      <p:pic>
        <p:nvPicPr>
          <p:cNvPr id="164" name="Google Shape;164;p33"/>
          <p:cNvPicPr preferRelativeResize="0"/>
          <p:nvPr/>
        </p:nvPicPr>
        <p:blipFill rotWithShape="1">
          <a:blip r:embed="rId3">
            <a:alphaModFix/>
          </a:blip>
          <a:srcRect b="30904" l="-1050" r="1050" t="16699"/>
          <a:stretch/>
        </p:blipFill>
        <p:spPr>
          <a:xfrm>
            <a:off x="0" y="1763600"/>
            <a:ext cx="8602099" cy="25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3"/>
          <p:cNvSpPr txBox="1"/>
          <p:nvPr/>
        </p:nvSpPr>
        <p:spPr>
          <a:xfrm>
            <a:off x="1893825" y="4259250"/>
            <a:ext cx="290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Attention scores in a dense scene.</a:t>
            </a:r>
            <a:endParaRPr sz="1000"/>
          </a:p>
        </p:txBody>
      </p:sp>
      <p:sp>
        <p:nvSpPr>
          <p:cNvPr id="166" name="Google Shape;166;p33"/>
          <p:cNvSpPr txBox="1"/>
          <p:nvPr/>
        </p:nvSpPr>
        <p:spPr>
          <a:xfrm>
            <a:off x="4308450" y="4259250"/>
            <a:ext cx="3329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Value estimations by different methods for the dense scene</a:t>
            </a:r>
            <a:endParaRPr sz="1000"/>
          </a:p>
        </p:txBody>
      </p:sp>
      <p:sp>
        <p:nvSpPr>
          <p:cNvPr id="167" name="Google Shape;167;p33"/>
          <p:cNvSpPr txBox="1"/>
          <p:nvPr/>
        </p:nvSpPr>
        <p:spPr>
          <a:xfrm>
            <a:off x="198625" y="620750"/>
            <a:ext cx="37707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LM-SARL assigns low importance scores to human #4 and #5 who walk away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Highest weight to #3 who is most likely to get close soon.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8" name="Google Shape;168;p33"/>
          <p:cNvSpPr txBox="1"/>
          <p:nvPr/>
        </p:nvSpPr>
        <p:spPr>
          <a:xfrm>
            <a:off x="242900" y="543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RESULTS</a:t>
            </a:r>
            <a:endParaRPr b="1"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4"/>
          <p:cNvPicPr preferRelativeResize="0"/>
          <p:nvPr/>
        </p:nvPicPr>
        <p:blipFill rotWithShape="1">
          <a:blip r:embed="rId3">
            <a:alphaModFix/>
          </a:blip>
          <a:srcRect b="8671" l="0" r="0" t="16062"/>
          <a:stretch/>
        </p:blipFill>
        <p:spPr>
          <a:xfrm>
            <a:off x="-12" y="521314"/>
            <a:ext cx="9144000" cy="387154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4"/>
          <p:cNvSpPr txBox="1"/>
          <p:nvPr/>
        </p:nvSpPr>
        <p:spPr>
          <a:xfrm>
            <a:off x="134100" y="54325"/>
            <a:ext cx="426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/>
        </p:nvSpPr>
        <p:spPr>
          <a:xfrm>
            <a:off x="311150" y="441175"/>
            <a:ext cx="5416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DISCUSSION &amp; CONCLUSION</a:t>
            </a:r>
            <a:endParaRPr b="1" sz="2100"/>
          </a:p>
        </p:txBody>
      </p:sp>
      <p:sp>
        <p:nvSpPr>
          <p:cNvPr id="180" name="Google Shape;180;p35"/>
          <p:cNvSpPr txBox="1"/>
          <p:nvPr/>
        </p:nvSpPr>
        <p:spPr>
          <a:xfrm>
            <a:off x="311150" y="1188325"/>
            <a:ext cx="6168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Decomposing the Crowd-Robot Interaction into two parts. 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Jointly model the Human-Robot and Human-Human interactions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Aggregate the interactions into a compact crowd representation via a self-attention model.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Outperforms state-of-the-art navigation methods in terms of time-efficiency and task accomplishments.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Demonstration of model’s ability to reason the importance of humans in a crowd.</a:t>
            </a:r>
            <a:endParaRPr/>
          </a:p>
        </p:txBody>
      </p:sp>
      <p:pic>
        <p:nvPicPr>
          <p:cNvPr id="181" name="Google Shape;181;p35"/>
          <p:cNvPicPr preferRelativeResize="0"/>
          <p:nvPr/>
        </p:nvPicPr>
        <p:blipFill rotWithShape="1">
          <a:blip r:embed="rId3">
            <a:alphaModFix/>
          </a:blip>
          <a:srcRect b="25139" l="5662" r="67337" t="29038"/>
          <a:stretch/>
        </p:blipFill>
        <p:spPr>
          <a:xfrm>
            <a:off x="6742725" y="1290775"/>
            <a:ext cx="1999250" cy="19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/>
        </p:nvSpPr>
        <p:spPr>
          <a:xfrm>
            <a:off x="579625" y="523575"/>
            <a:ext cx="36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CRITICS </a:t>
            </a:r>
            <a:r>
              <a:rPr lang="en"/>
              <a:t>(</a:t>
            </a:r>
            <a:r>
              <a:rPr lang="en"/>
              <a:t>Takeaways</a:t>
            </a:r>
            <a:r>
              <a:rPr lang="en"/>
              <a:t> from this work)</a:t>
            </a:r>
            <a:endParaRPr/>
          </a:p>
        </p:txBody>
      </p:sp>
      <p:sp>
        <p:nvSpPr>
          <p:cNvPr id="187" name="Google Shape;187;p36"/>
          <p:cNvSpPr txBox="1"/>
          <p:nvPr/>
        </p:nvSpPr>
        <p:spPr>
          <a:xfrm>
            <a:off x="786350" y="1182525"/>
            <a:ext cx="6846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Deep reinforcement learning approaches have recently been proved to be effective in learning socially cooperative policies.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When the crowd becomes larger, their capacity to cooperate deteriorates because they often relax the situation as a one-way Human-Robot interaction problem.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work, goes beyond first-order Human-Robot interaction.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model captures the Human-Human interactions occurring in dense crowds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Their attentive pooling mechanism learns the collective importance of neighboring humans with respect to their future states.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Understand about spatial and temporal relationships for robot decision making in crowd navigation.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/>
        </p:nvSpPr>
        <p:spPr>
          <a:xfrm>
            <a:off x="484825" y="504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CRITICS  </a:t>
            </a:r>
            <a:r>
              <a:rPr lang="en"/>
              <a:t>(Future scope)</a:t>
            </a:r>
            <a:endParaRPr/>
          </a:p>
        </p:txBody>
      </p:sp>
      <p:sp>
        <p:nvSpPr>
          <p:cNvPr id="193" name="Google Shape;193;p37"/>
          <p:cNvSpPr txBox="1"/>
          <p:nvPr/>
        </p:nvSpPr>
        <p:spPr>
          <a:xfrm>
            <a:off x="379425" y="822425"/>
            <a:ext cx="63096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As opposed to most simulation-based approaches where agent behaviors are generated from crowd simulation, human behaviors grounded in real-world datasets are needed.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 Consider different set of evaluation metrics 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measure path (e.g., path irregularity, navigation efficiency)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motion (e.g., average speed and energy)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quality(e.g.,naturalness; discomfort;sociability)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safety (e.g., closest collision distance)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success rate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Understand situation and make latent space by encoder network for decision making methods.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 Consider different scenarios: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Following, leading, and accompanying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Overtaking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Approaching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Crossing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Passing.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Consider Diverse, Dynamic Human Models and Long-Term Effects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Evaluating Mobile Robots of Different Forms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6"/>
            <a:ext cx="9144001" cy="513908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8"/>
          <p:cNvSpPr/>
          <p:nvPr/>
        </p:nvSpPr>
        <p:spPr>
          <a:xfrm>
            <a:off x="18537" y="0"/>
            <a:ext cx="9467700" cy="5438700"/>
          </a:xfrm>
          <a:prstGeom prst="rect">
            <a:avLst/>
          </a:prstGeom>
          <a:solidFill>
            <a:srgbClr val="191919">
              <a:alpha val="74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8"/>
          <p:cNvSpPr txBox="1"/>
          <p:nvPr>
            <p:ph type="title"/>
          </p:nvPr>
        </p:nvSpPr>
        <p:spPr>
          <a:xfrm>
            <a:off x="311705" y="228500"/>
            <a:ext cx="337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94025" y="1820625"/>
            <a:ext cx="8506200" cy="2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600">
                <a:solidFill>
                  <a:schemeClr val="accent1"/>
                </a:solidFill>
              </a:rPr>
              <a:t>Thank You</a:t>
            </a:r>
            <a:endParaRPr b="1" sz="3800">
              <a:solidFill>
                <a:schemeClr val="accent1"/>
              </a:solidFill>
            </a:endParaRPr>
          </a:p>
        </p:txBody>
      </p:sp>
      <p:sp>
        <p:nvSpPr>
          <p:cNvPr id="202" name="Google Shape;202;p38"/>
          <p:cNvSpPr txBox="1"/>
          <p:nvPr/>
        </p:nvSpPr>
        <p:spPr>
          <a:xfrm>
            <a:off x="9506125" y="125375"/>
            <a:ext cx="1590600" cy="3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3010675" y="29575"/>
            <a:ext cx="383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1" name="Google Shape;101;p24"/>
          <p:cNvSpPr txBox="1"/>
          <p:nvPr/>
        </p:nvSpPr>
        <p:spPr>
          <a:xfrm>
            <a:off x="568050" y="528750"/>
            <a:ext cx="800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With the rapid growth of machine intelligence, robots are envisioned to expand habitats from isolated environments to social space shared with humans.</a:t>
            </a:r>
            <a:endParaRPr sz="1700"/>
          </a:p>
        </p:txBody>
      </p:sp>
      <p:pic>
        <p:nvPicPr>
          <p:cNvPr id="102" name="Google Shape;1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585" y="3464349"/>
            <a:ext cx="2504389" cy="159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439" y="1510556"/>
            <a:ext cx="2504390" cy="159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439" y="3464337"/>
            <a:ext cx="2504389" cy="15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"/>
          <p:cNvSpPr txBox="1"/>
          <p:nvPr/>
        </p:nvSpPr>
        <p:spPr>
          <a:xfrm>
            <a:off x="2264350" y="3107931"/>
            <a:ext cx="413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LG CLOI (Airport)</a:t>
            </a:r>
            <a:endParaRPr b="1" sz="1700"/>
          </a:p>
        </p:txBody>
      </p:sp>
      <p:sp>
        <p:nvSpPr>
          <p:cNvPr id="106" name="Google Shape;106;p24"/>
          <p:cNvSpPr txBox="1"/>
          <p:nvPr/>
        </p:nvSpPr>
        <p:spPr>
          <a:xfrm>
            <a:off x="899135" y="1030493"/>
            <a:ext cx="413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NAVER ( Library)</a:t>
            </a:r>
            <a:endParaRPr b="1" sz="1700"/>
          </a:p>
        </p:txBody>
      </p:sp>
      <p:sp>
        <p:nvSpPr>
          <p:cNvPr id="107" name="Google Shape;107;p24"/>
          <p:cNvSpPr txBox="1"/>
          <p:nvPr/>
        </p:nvSpPr>
        <p:spPr>
          <a:xfrm>
            <a:off x="4411585" y="1105367"/>
            <a:ext cx="413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STARSHIP</a:t>
            </a:r>
            <a:r>
              <a:rPr b="1" lang="en" sz="1700"/>
              <a:t> (University)</a:t>
            </a:r>
            <a:endParaRPr b="1" sz="1700"/>
          </a:p>
        </p:txBody>
      </p:sp>
      <p:sp>
        <p:nvSpPr>
          <p:cNvPr id="108" name="Google Shape;108;p24"/>
          <p:cNvSpPr txBox="1"/>
          <p:nvPr/>
        </p:nvSpPr>
        <p:spPr>
          <a:xfrm>
            <a:off x="4336063" y="3107931"/>
            <a:ext cx="413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NOVA ( Walmart)</a:t>
            </a:r>
            <a:endParaRPr b="1" sz="1700"/>
          </a:p>
        </p:txBody>
      </p:sp>
      <p:pic>
        <p:nvPicPr>
          <p:cNvPr id="109" name="Google Shape;10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1850" y="1476900"/>
            <a:ext cx="2464123" cy="163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11021" l="16495" r="52551" t="36169"/>
          <a:stretch/>
        </p:blipFill>
        <p:spPr>
          <a:xfrm>
            <a:off x="5333725" y="1835075"/>
            <a:ext cx="2662725" cy="25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/>
        </p:nvSpPr>
        <p:spPr>
          <a:xfrm>
            <a:off x="242900" y="1165925"/>
            <a:ext cx="519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CHALLENGES IN CROWD ENVIRONMENT</a:t>
            </a:r>
            <a:endParaRPr b="1" sz="1900"/>
          </a:p>
        </p:txBody>
      </p:sp>
      <p:sp>
        <p:nvSpPr>
          <p:cNvPr id="116" name="Google Shape;116;p25"/>
          <p:cNvSpPr txBox="1"/>
          <p:nvPr/>
        </p:nvSpPr>
        <p:spPr>
          <a:xfrm>
            <a:off x="616025" y="1835075"/>
            <a:ext cx="5147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Dynamic, dense moving obstacles ( pedestrian)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Non communicating situation. 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Agent can’t realize the intent of other moving agents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to reach the goal with time-efficiently?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to move social-compliantly?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Collision avoidance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Pedestrian should feel comfortable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 rotWithShape="1">
          <a:blip r:embed="rId3">
            <a:alphaModFix/>
          </a:blip>
          <a:srcRect b="14436" l="0" r="0" t="21600"/>
          <a:stretch/>
        </p:blipFill>
        <p:spPr>
          <a:xfrm>
            <a:off x="-49450" y="895550"/>
            <a:ext cx="9318300" cy="335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 txBox="1"/>
          <p:nvPr/>
        </p:nvSpPr>
        <p:spPr>
          <a:xfrm>
            <a:off x="379425" y="495350"/>
            <a:ext cx="296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Deep Reinforcement Learning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 rotWithShape="1">
          <a:blip r:embed="rId3">
            <a:alphaModFix/>
          </a:blip>
          <a:srcRect b="22990" l="0" r="0" t="18030"/>
          <a:stretch/>
        </p:blipFill>
        <p:spPr>
          <a:xfrm>
            <a:off x="-327312" y="909225"/>
            <a:ext cx="9798625" cy="3250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7"/>
          <p:cNvSpPr txBox="1"/>
          <p:nvPr/>
        </p:nvSpPr>
        <p:spPr>
          <a:xfrm>
            <a:off x="554200" y="509025"/>
            <a:ext cx="22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Reward Function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 rotWithShape="1">
          <a:blip r:embed="rId3">
            <a:alphaModFix/>
          </a:blip>
          <a:srcRect b="21752" l="0" r="0" t="21336"/>
          <a:stretch/>
        </p:blipFill>
        <p:spPr>
          <a:xfrm>
            <a:off x="-107325" y="900825"/>
            <a:ext cx="9251325" cy="29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194925" y="500625"/>
            <a:ext cx="600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Sequential decision - making problem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/>
          <p:cNvPicPr preferRelativeResize="0"/>
          <p:nvPr/>
        </p:nvPicPr>
        <p:blipFill rotWithShape="1">
          <a:blip r:embed="rId3">
            <a:alphaModFix/>
          </a:blip>
          <a:srcRect b="13929" l="0" r="0" t="18912"/>
          <a:stretch/>
        </p:blipFill>
        <p:spPr>
          <a:xfrm>
            <a:off x="0" y="893625"/>
            <a:ext cx="9280650" cy="35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 txBox="1"/>
          <p:nvPr/>
        </p:nvSpPr>
        <p:spPr>
          <a:xfrm>
            <a:off x="379425" y="493425"/>
            <a:ext cx="203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Framework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0"/>
          <p:cNvPicPr preferRelativeResize="0"/>
          <p:nvPr/>
        </p:nvPicPr>
        <p:blipFill rotWithShape="1">
          <a:blip r:embed="rId3">
            <a:alphaModFix/>
          </a:blip>
          <a:srcRect b="18034" l="0" r="0" t="18735"/>
          <a:stretch/>
        </p:blipFill>
        <p:spPr>
          <a:xfrm>
            <a:off x="-63400" y="903394"/>
            <a:ext cx="9381074" cy="333671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0"/>
          <p:cNvSpPr txBox="1"/>
          <p:nvPr/>
        </p:nvSpPr>
        <p:spPr>
          <a:xfrm>
            <a:off x="277150" y="503200"/>
            <a:ext cx="25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Interaction module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1"/>
          <p:cNvPicPr preferRelativeResize="0"/>
          <p:nvPr/>
        </p:nvPicPr>
        <p:blipFill rotWithShape="1">
          <a:blip r:embed="rId3">
            <a:alphaModFix/>
          </a:blip>
          <a:srcRect b="21984" l="0" r="0" t="17033"/>
          <a:stretch/>
        </p:blipFill>
        <p:spPr>
          <a:xfrm>
            <a:off x="0" y="901875"/>
            <a:ext cx="9281275" cy="318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1"/>
          <p:cNvSpPr txBox="1"/>
          <p:nvPr/>
        </p:nvSpPr>
        <p:spPr>
          <a:xfrm>
            <a:off x="379425" y="501675"/>
            <a:ext cx="21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Pooling</a:t>
            </a:r>
            <a:r>
              <a:rPr b="1" lang="en"/>
              <a:t> module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1 ASU Template Master (Official from the Hub)">
  <a:themeElements>
    <a:clrScheme name="ASU 2021 Color">
      <a:dk1>
        <a:srgbClr val="191919"/>
      </a:dk1>
      <a:lt1>
        <a:srgbClr val="FFFFFF"/>
      </a:lt1>
      <a:dk2>
        <a:srgbClr val="D0D0D0"/>
      </a:dk2>
      <a:lt2>
        <a:srgbClr val="E8E8E8"/>
      </a:lt2>
      <a:accent1>
        <a:srgbClr val="FFC627"/>
      </a:accent1>
      <a:accent2>
        <a:srgbClr val="8C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CC2F2F"/>
      </a:accent6>
      <a:hlink>
        <a:srgbClr val="8C1D40"/>
      </a:hlink>
      <a:folHlink>
        <a:srgbClr val="7474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